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72" r:id="rId4"/>
    <p:sldId id="264" r:id="rId5"/>
    <p:sldId id="265" r:id="rId6"/>
    <p:sldId id="266" r:id="rId7"/>
    <p:sldId id="267" r:id="rId8"/>
    <p:sldId id="268" r:id="rId9"/>
    <p:sldId id="273" r:id="rId10"/>
    <p:sldId id="274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876" autoAdjust="0"/>
  </p:normalViewPr>
  <p:slideViewPr>
    <p:cSldViewPr>
      <p:cViewPr varScale="1">
        <p:scale>
          <a:sx n="63" d="100"/>
          <a:sy n="63" d="100"/>
        </p:scale>
        <p:origin x="20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6A0DA-1929-4512-AB19-BDBBD2975F43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B1D59-AA7C-47C1-B5DA-C20434A2B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38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B1D59-AA7C-47C1-B5DA-C20434A2B7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7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145690" y="718208"/>
            <a:ext cx="5866196" cy="1894362"/>
          </a:xfrm>
        </p:spPr>
        <p:txBody>
          <a:bodyPr>
            <a:normAutofit/>
          </a:bodyPr>
          <a:lstStyle>
            <a:lvl1pPr>
              <a:defRPr sz="4000" b="0">
                <a:solidFill>
                  <a:srgbClr val="D35E13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45690" y="3014865"/>
            <a:ext cx="6172200" cy="1371600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Oval 29"/>
          <p:cNvSpPr/>
          <p:nvPr userDrawn="1"/>
        </p:nvSpPr>
        <p:spPr>
          <a:xfrm>
            <a:off x="-1332030" y="-207384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 userDrawn="1"/>
        </p:nvSpPr>
        <p:spPr>
          <a:xfrm>
            <a:off x="898829" y="2040181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0" y="2772225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0" y="5601136"/>
            <a:ext cx="2794998" cy="99108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12139E-6 L 0 0.38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0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50867E-6 L 0.95955 0.434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69" y="217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73988E-6 L 0.16753 0.11005 C 0.20243 0.13317 0.25694 0.16254 0.31372 0.18797 C 0.37882 0.21711 0.43299 0.23653 0.47118 0.24601 L 0.65486 0.29317 " pathEditMode="relative" rAng="1116738" ptsTypes="FffFF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05" y="1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5795" y="231096"/>
            <a:ext cx="1676400" cy="3212422"/>
          </a:xfrm>
        </p:spPr>
        <p:txBody>
          <a:bodyPr vert="eaVert">
            <a:normAutofit/>
          </a:bodyPr>
          <a:lstStyle>
            <a:lvl1pPr>
              <a:defRPr sz="3200">
                <a:solidFill>
                  <a:srgbClr val="D35E13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190343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Oval 6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3659758" y="3385461"/>
            <a:ext cx="6858002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4288" y="5383892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-1332030" y="-207384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8260" y="2902854"/>
            <a:ext cx="5372708" cy="1752600"/>
          </a:xfrm>
        </p:spPr>
        <p:txBody>
          <a:bodyPr/>
          <a:lstStyle>
            <a:lvl1pPr marL="0" indent="0" algn="l">
              <a:buNone/>
              <a:tabLst>
                <a:tab pos="1538288" algn="l"/>
              </a:tabLst>
              <a:defRPr baseline="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Subtitle or Presenter Information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0" y="5601136"/>
            <a:ext cx="2794998" cy="991089"/>
          </a:xfrm>
          <a:prstGeom prst="rect">
            <a:avLst/>
          </a:prstGeom>
        </p:spPr>
      </p:pic>
      <p:sp>
        <p:nvSpPr>
          <p:cNvPr id="11" name="Oval 10"/>
          <p:cNvSpPr/>
          <p:nvPr userDrawn="1"/>
        </p:nvSpPr>
        <p:spPr>
          <a:xfrm>
            <a:off x="898829" y="2040181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2772225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2233384" y="1325336"/>
            <a:ext cx="5313363" cy="143192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400" baseline="0">
                <a:solidFill>
                  <a:srgbClr val="D35E1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Enter 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9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12139E-6 L 0 0.38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0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50867E-6 L 0.95955 0.4346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69" y="2173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73988E-6 L 0.16753 0.11005 C 0.20243 0.13317 0.25694 0.16254 0.31372 0.18797 C 0.37882 0.21711 0.43299 0.23653 0.47118 0.24601 L 0.65486 0.29317 " pathEditMode="relative" rAng="1116738" ptsTypes="FffFF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05" y="1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build="p">
        <p:tmplLst>
          <p:tmpl lvl="1">
            <p:tnLst>
              <p:par>
                <p:cTn presetID="10" presetClass="exit" presetSubtype="0" fill="hold" nodeType="with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1" grpId="0" animBg="1"/>
      <p:bldP spid="17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D35E1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D35E13"/>
              </a:buClr>
              <a:buSzPct val="75000"/>
              <a:buFont typeface="Wingdings" panose="05000000000000000000" pitchFamily="2" charset="2"/>
              <a:buChar char=""/>
              <a:defRPr baseline="0">
                <a:latin typeface="Arial Narrow" panose="020B0606020202030204" pitchFamily="34" charset="0"/>
              </a:defRPr>
            </a:lvl1pPr>
            <a:lvl2pPr marL="742950" indent="-285750">
              <a:buClr>
                <a:srgbClr val="8DB7C9"/>
              </a:buClr>
              <a:buFont typeface="Courier New" panose="02070309020205020404" pitchFamily="49" charset="0"/>
              <a:buChar char="o"/>
              <a:defRPr>
                <a:latin typeface="Arial Narrow" panose="020B0606020202030204" pitchFamily="34" charset="0"/>
              </a:defRPr>
            </a:lvl2pPr>
            <a:lvl3pPr marL="1143000" indent="-228600">
              <a:buClr>
                <a:srgbClr val="B6BD00"/>
              </a:buClr>
              <a:buFont typeface="Arial Narrow" panose="020B0606020202030204" pitchFamily="34" charset="0"/>
              <a:buChar char="○"/>
              <a:defRPr>
                <a:latin typeface="Arial Narrow" panose="020B0606020202030204" pitchFamily="34" charset="0"/>
              </a:defRPr>
            </a:lvl3pPr>
            <a:lvl4pPr marL="1600200" indent="-228600">
              <a:buClr>
                <a:srgbClr val="6B3F23"/>
              </a:buClr>
              <a:buFont typeface="Courier New" panose="02070309020205020404" pitchFamily="49" charset="0"/>
              <a:buChar char="o"/>
              <a:defRPr>
                <a:latin typeface="Arial Narrow" panose="020B0606020202030204" pitchFamily="34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Oval 6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288" y="5383892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0" y="5601136"/>
            <a:ext cx="2794998" cy="99108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065713" y="5646740"/>
            <a:ext cx="3629025" cy="971550"/>
          </a:xfrm>
        </p:spPr>
        <p:txBody>
          <a:bodyPr/>
          <a:lstStyle>
            <a:lvl1pPr marL="0" indent="0" algn="r">
              <a:buNone/>
              <a:defRPr baseline="0">
                <a:solidFill>
                  <a:srgbClr val="D35E13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>
                <a:solidFill>
                  <a:srgbClr val="D35E13"/>
                </a:solidFill>
                <a:latin typeface="Century Gothic" panose="020B0502020202020204" pitchFamily="34" charset="0"/>
              </a:defRPr>
            </a:lvl2pPr>
            <a:lvl3pPr marL="914400" indent="0">
              <a:buNone/>
              <a:defRPr>
                <a:solidFill>
                  <a:srgbClr val="D35E13"/>
                </a:solidFill>
                <a:latin typeface="Century Gothic" panose="020B0502020202020204" pitchFamily="34" charset="0"/>
              </a:defRPr>
            </a:lvl3pPr>
            <a:lvl4pPr marL="1371600" indent="0">
              <a:buNone/>
              <a:defRPr>
                <a:solidFill>
                  <a:srgbClr val="D35E13"/>
                </a:solidFill>
                <a:latin typeface="Century Gothic" panose="020B0502020202020204" pitchFamily="34" charset="0"/>
              </a:defRPr>
            </a:lvl4pPr>
            <a:lvl5pPr marL="1828800" indent="0">
              <a:buNone/>
              <a:defRPr>
                <a:solidFill>
                  <a:srgbClr val="D35E13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Enter 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76273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9419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D35E13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Oval 10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4288" y="5383892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97375" y="5718175"/>
            <a:ext cx="4325938" cy="944563"/>
          </a:xfrm>
        </p:spPr>
        <p:txBody>
          <a:bodyPr/>
          <a:lstStyle>
            <a:lvl1pPr marL="0" indent="0" algn="r">
              <a:buNone/>
              <a:defRPr baseline="0">
                <a:solidFill>
                  <a:srgbClr val="D35E1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Enter Presentation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208"/>
            <a:ext cx="7467600" cy="72684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D35E13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95406"/>
            <a:ext cx="3657600" cy="45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371846" y="1309920"/>
            <a:ext cx="3657600" cy="45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Oval 7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4288" y="5383892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97375" y="5718175"/>
            <a:ext cx="4325938" cy="944563"/>
          </a:xfrm>
        </p:spPr>
        <p:txBody>
          <a:bodyPr/>
          <a:lstStyle>
            <a:lvl1pPr marL="0" indent="0" algn="r">
              <a:buNone/>
              <a:defRPr baseline="0">
                <a:solidFill>
                  <a:srgbClr val="D35E1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Enter Presentation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8" y="432704"/>
            <a:ext cx="7543800" cy="64135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rgbClr val="D35E13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966761"/>
            <a:ext cx="3886654" cy="353324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531629" y="1966761"/>
            <a:ext cx="3886654" cy="353324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235891"/>
            <a:ext cx="3886200" cy="658368"/>
          </a:xfrm>
          <a:prstGeom prst="roundRect">
            <a:avLst>
              <a:gd name="adj" fmla="val 16667"/>
            </a:avLst>
          </a:prstGeom>
          <a:solidFill>
            <a:srgbClr val="BBD4DF"/>
          </a:solidFill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586288" y="1235891"/>
            <a:ext cx="3886200" cy="658368"/>
          </a:xfrm>
          <a:prstGeom prst="roundRect">
            <a:avLst>
              <a:gd name="adj" fmla="val 16667"/>
            </a:avLst>
          </a:prstGeom>
          <a:solidFill>
            <a:srgbClr val="BBD4DF"/>
          </a:solidFill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4288" y="5383892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97375" y="5718175"/>
            <a:ext cx="4325938" cy="944563"/>
          </a:xfrm>
        </p:spPr>
        <p:txBody>
          <a:bodyPr/>
          <a:lstStyle>
            <a:lvl1pPr marL="0" indent="0" algn="r">
              <a:buNone/>
              <a:defRPr baseline="0">
                <a:solidFill>
                  <a:srgbClr val="D35E1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Enter Presentation 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9497"/>
            <a:ext cx="7467600" cy="944562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D35E13"/>
                </a:solidFill>
                <a:latin typeface="+mj-lt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Oval 8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4288" y="5383892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97375" y="5718175"/>
            <a:ext cx="4325938" cy="944563"/>
          </a:xfrm>
        </p:spPr>
        <p:txBody>
          <a:bodyPr/>
          <a:lstStyle>
            <a:lvl1pPr marL="0" indent="0" algn="r">
              <a:buNone/>
              <a:defRPr baseline="0">
                <a:solidFill>
                  <a:srgbClr val="D35E1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Enter Presentation Title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4288" y="5383892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97375" y="5718175"/>
            <a:ext cx="4325938" cy="944563"/>
          </a:xfrm>
        </p:spPr>
        <p:txBody>
          <a:bodyPr/>
          <a:lstStyle>
            <a:lvl1pPr marL="0" indent="0" algn="r">
              <a:buNone/>
              <a:defRPr baseline="0">
                <a:solidFill>
                  <a:srgbClr val="D35E1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Enter Presentation 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558413" y="1258151"/>
            <a:ext cx="2482918" cy="457200"/>
          </a:xfrm>
        </p:spPr>
        <p:txBody>
          <a:bodyPr anchor="b">
            <a:noAutofit/>
          </a:bodyPr>
          <a:lstStyle>
            <a:lvl1pPr algn="l">
              <a:buNone/>
              <a:defRPr sz="2800" b="0" cap="small" baseline="0">
                <a:solidFill>
                  <a:srgbClr val="D35E13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62992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Oval 14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3659758" y="3385461"/>
            <a:ext cx="6858002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1" y="6006541"/>
            <a:ext cx="1849802" cy="655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746184" y="1066572"/>
            <a:ext cx="2657564" cy="1015011"/>
          </a:xfrm>
        </p:spPr>
        <p:txBody>
          <a:bodyPr anchor="b">
            <a:noAutofit/>
          </a:bodyPr>
          <a:lstStyle>
            <a:lvl1pPr algn="l">
              <a:buNone/>
              <a:defRPr sz="2800" b="0">
                <a:solidFill>
                  <a:srgbClr val="D35E13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7030701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23" name="Oval 22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 rot="5400000">
            <a:off x="3659758" y="3385461"/>
            <a:ext cx="6858002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1" y="6006541"/>
            <a:ext cx="1849802" cy="655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D35E13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204857" cy="48737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3CFB3E91-05A5-4473-A2A1-F202CAE14562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3B48653-2DAD-4CDF-BC29-05503E8B4C5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7439838" y="2757238"/>
            <a:ext cx="3405150" cy="3095723"/>
          </a:xfrm>
          <a:prstGeom prst="ellipse">
            <a:avLst/>
          </a:prstGeom>
          <a:solidFill>
            <a:srgbClr val="80808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6857134" y="4037509"/>
            <a:ext cx="1246861" cy="1144779"/>
          </a:xfrm>
          <a:prstGeom prst="ellipse">
            <a:avLst/>
          </a:prstGeom>
          <a:solidFill>
            <a:srgbClr val="B6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3659758" y="3385461"/>
            <a:ext cx="6858002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4288" y="5383892"/>
            <a:ext cx="9144000" cy="116115"/>
          </a:xfrm>
          <a:prstGeom prst="rect">
            <a:avLst/>
          </a:prstGeom>
          <a:solidFill>
            <a:srgbClr val="8DB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0" y="5601136"/>
            <a:ext cx="2794998" cy="9910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Certified Community Behavioral Health Clinic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5690" y="3014864"/>
            <a:ext cx="6172200" cy="1709535"/>
          </a:xfrm>
        </p:spPr>
        <p:txBody>
          <a:bodyPr>
            <a:normAutofit/>
          </a:bodyPr>
          <a:lstStyle/>
          <a:p>
            <a:r>
              <a:rPr lang="en-US" dirty="0"/>
              <a:t>Megan Wilcox, MSW</a:t>
            </a:r>
          </a:p>
          <a:p>
            <a:r>
              <a:rPr lang="en-US" dirty="0"/>
              <a:t>Chalee Rivers, RN</a:t>
            </a:r>
          </a:p>
          <a:p>
            <a:r>
              <a:rPr lang="en-US" dirty="0"/>
              <a:t>Grace White</a:t>
            </a:r>
            <a:r>
              <a:rPr lang="en-US"/>
              <a:t>, RN, APHN-BC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97646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January 16,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2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08BB-0C78-4D93-B97B-BA64BD5F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PR5: Quality &amp; Other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7DAF-3229-4DA4-A0BF-48115659BF5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Cost Report</a:t>
            </a:r>
          </a:p>
          <a:p>
            <a:r>
              <a:rPr lang="en-US" dirty="0"/>
              <a:t>Continuous Quality Improvement Plan</a:t>
            </a:r>
          </a:p>
          <a:p>
            <a:pPr lvl="1"/>
            <a:r>
              <a:rPr lang="en-US" dirty="0"/>
              <a:t>Consumer suicide deaths or suicide attempts</a:t>
            </a:r>
          </a:p>
          <a:p>
            <a:pPr lvl="1"/>
            <a:r>
              <a:rPr lang="en-US" dirty="0"/>
              <a:t>Consumer 30 day hospital readmissions for psychiatric or substance use reasons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EBAAD-F7D6-47F1-9E10-067D00A0B0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3231986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799419"/>
          </a:xfrm>
        </p:spPr>
        <p:txBody>
          <a:bodyPr>
            <a:normAutofit fontScale="90000"/>
          </a:bodyPr>
          <a:lstStyle/>
          <a:p>
            <a:r>
              <a:rPr lang="en-US" dirty="0"/>
              <a:t>PR6: Organizational Authority, Governance &amp;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Non-profit, local government BH authority, operate under authority of Indian Health Service</a:t>
            </a:r>
          </a:p>
          <a:p>
            <a:r>
              <a:rPr lang="en-US" dirty="0"/>
              <a:t>Annual financial audit</a:t>
            </a:r>
          </a:p>
          <a:p>
            <a:r>
              <a:rPr lang="en-US" dirty="0"/>
              <a:t>Board membership</a:t>
            </a:r>
          </a:p>
          <a:p>
            <a:r>
              <a:rPr lang="en-US" dirty="0"/>
              <a:t>Nationally recognized accreditation</a:t>
            </a:r>
          </a:p>
          <a:p>
            <a:pPr lvl="1"/>
            <a:r>
              <a:rPr lang="en-US" dirty="0"/>
              <a:t>Joint Commission</a:t>
            </a:r>
          </a:p>
          <a:p>
            <a:pPr lvl="1"/>
            <a:r>
              <a:rPr lang="en-US" dirty="0"/>
              <a:t>CARF</a:t>
            </a:r>
          </a:p>
          <a:p>
            <a:pPr lvl="1"/>
            <a:r>
              <a:rPr lang="en-US" dirty="0"/>
              <a:t>COA</a:t>
            </a:r>
          </a:p>
          <a:p>
            <a:pPr lvl="1"/>
            <a:r>
              <a:rPr lang="en-US" dirty="0"/>
              <a:t>AAAHC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277580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09920"/>
            <a:ext cx="3657600" cy="3028492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75AB8-9B1E-4FCF-9366-CFEDCD0F9DA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National Council for Behavioral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SAMHSA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48686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CCBHC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2016: 8 CCBHC Pilot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2017: 8 “Texas” CCBHCs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CCBHC as the future of Behavioral Healthcare in Texas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318115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6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5AE44-234D-4715-9F92-CACDBCE1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CCBHC Program Requirements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025FC71-1234-4DAC-BBED-FB996B5B35A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8761213"/>
              </p:ext>
            </p:extLst>
          </p:nvPr>
        </p:nvGraphicFramePr>
        <p:xfrm>
          <a:off x="457200" y="1600200"/>
          <a:ext cx="5715000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058633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PR1: Staffing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437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PR2: Availability &amp; Accessibility of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35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PR3: Care Coordination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33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PR4: Scope of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260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PR5: Quality &amp; Other Reporting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20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PR6: Organizational Authority, Governance and Accreditation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816144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99720-D1C6-462D-A220-404E218E6D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424936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PR1: 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Needs Assessment</a:t>
            </a:r>
          </a:p>
          <a:p>
            <a:r>
              <a:rPr lang="en-US" dirty="0"/>
              <a:t>Staffing Patterns</a:t>
            </a:r>
          </a:p>
          <a:p>
            <a:r>
              <a:rPr lang="en-US" dirty="0"/>
              <a:t>Workflows</a:t>
            </a:r>
          </a:p>
          <a:p>
            <a:r>
              <a:rPr lang="en-US" dirty="0"/>
              <a:t>Credentialing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Cultural Competency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2364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799419"/>
          </a:xfrm>
        </p:spPr>
        <p:txBody>
          <a:bodyPr>
            <a:normAutofit fontScale="90000"/>
          </a:bodyPr>
          <a:lstStyle/>
          <a:p>
            <a:r>
              <a:rPr lang="en-US" dirty="0"/>
              <a:t>PR2: Availability &amp; Accessibility of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individuals enter into services</a:t>
            </a:r>
          </a:p>
          <a:p>
            <a:r>
              <a:rPr lang="en-US" dirty="0"/>
              <a:t>Time to initial evaluation</a:t>
            </a:r>
          </a:p>
          <a:p>
            <a:r>
              <a:rPr lang="en-US" dirty="0"/>
              <a:t>Crisis prevention and response (24 hours)</a:t>
            </a:r>
          </a:p>
          <a:p>
            <a:r>
              <a:rPr lang="en-US" dirty="0"/>
              <a:t>Eligibility for services</a:t>
            </a:r>
          </a:p>
          <a:p>
            <a:pPr lvl="1"/>
            <a:r>
              <a:rPr lang="en-US" dirty="0"/>
              <a:t>Sliding fee scale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367578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PR3: Care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048000"/>
          </a:xfrm>
        </p:spPr>
        <p:txBody>
          <a:bodyPr/>
          <a:lstStyle/>
          <a:p>
            <a:r>
              <a:rPr lang="en-US" dirty="0"/>
              <a:t>Care Coordination is “linchpin” of CCBHC</a:t>
            </a:r>
          </a:p>
          <a:p>
            <a:r>
              <a:rPr lang="en-US" dirty="0"/>
              <a:t>Integration of mental health, substance use, physical health, and social services </a:t>
            </a:r>
          </a:p>
          <a:p>
            <a:r>
              <a:rPr lang="en-US" dirty="0"/>
              <a:t>Follow-up after hospitalization </a:t>
            </a:r>
          </a:p>
          <a:p>
            <a:r>
              <a:rPr lang="en-US" dirty="0"/>
              <a:t>Electronic Health Record (EHR) to track activities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389978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PR4: Scope of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2672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Nine Required CCBHC Services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Crisis Mental Health Services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Screening, assessment, and diagnosis, including risk assessment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Patient-centered treatment planning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Outpatient mental health and substance use services</a:t>
            </a:r>
          </a:p>
          <a:p>
            <a:pPr marL="1371600" lvl="3" indent="-457200"/>
            <a:r>
              <a:rPr lang="en-US" dirty="0"/>
              <a:t>Using evidence-based practices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Outpatient clinic primary care screening and monitoring of key health indicators and health risk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Targeted case management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Psychiatric rehabilitation services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Peer support and counselor services and family supports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Intensive, community-based mental health care for members of the armed forces and veterans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66307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PR5: Quality &amp; Other Reporting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7940ED1-E717-41F4-88C5-EEC9080BD7B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6011683"/>
              </p:ext>
            </p:extLst>
          </p:nvPr>
        </p:nvGraphicFramePr>
        <p:xfrm>
          <a:off x="457200" y="1295400"/>
          <a:ext cx="7467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4038647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Nine Clinic Reported Measures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73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to Initial Evaluation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427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Preventive Care &amp; Screening: Adult Body Mass Index (BMI) Screening and Follow-up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91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 Assessment and Counseling for Nutrition and Physical Activity for Children &amp; Adolescents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466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Preventive Care &amp; Screening: Tobacco Use: Screening &amp; Cessation Intervention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307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Preventive Care &amp; Screening: Unhealthy Alcohol Use: Screening &amp; Brief Counseling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527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Child &amp; Adolescent Major Depressive Disorder: Suicide Risk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04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Adult Major Depressive Disorder: Suicide Risk Assessment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049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Screening for Clinical Depression &amp; Follow-up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247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Depression Remission at Twelve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192894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132089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D3908-9DCD-4334-ADF7-A4DFFC26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PR5: Quality &amp; Other Reporting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D13EB8C-E2A8-4939-9DA6-81823F56380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8190372"/>
              </p:ext>
            </p:extLst>
          </p:nvPr>
        </p:nvGraphicFramePr>
        <p:xfrm>
          <a:off x="457200" y="1074057"/>
          <a:ext cx="7467600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2214945154"/>
                    </a:ext>
                  </a:extLst>
                </a:gridCol>
              </a:tblGrid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12 State Reported Measures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221828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Housing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277527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Follow-up after Emergency Department for Mental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594864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Follow-up after Emergency Department for Alcohol or Other Dependence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070183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Plan All-Cause Readmission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16691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450" dirty="0"/>
                        <a:t>Diabetes Screening for People with Schizophrenia or Bipolar Disorder who are Using Antipsychotic Medications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95076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Adherence to Antipsychotic Medications for Individuals with Schizophrenia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565670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Follow-up after Hospitalization for Mental Illness, ages 21+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6662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Follow-up after Hospitalization for Mental Illness, ages 6-21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8892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Follow-up Care for Children Prescribed ADHD Medication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480614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Antidepressant Medication Management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514001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Initiation and Engagement of Alcohol and Other Drug Dependence Treatment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726757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r>
                        <a:rPr lang="en-US" sz="1450" dirty="0"/>
                        <a:t>Patient &amp; Family Experience of Care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30381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50506-42C9-48B8-A218-E30C3731FA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CCBHC</a:t>
            </a:r>
          </a:p>
        </p:txBody>
      </p:sp>
    </p:spTree>
    <p:extLst>
      <p:ext uri="{BB962C8B-B14F-4D97-AF65-F5344CB8AC3E}">
        <p14:creationId xmlns:p14="http://schemas.microsoft.com/office/powerpoint/2010/main" val="295898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HMR Professsional Theme">
  <a:themeElements>
    <a:clrScheme name="MHMR Color Scheme">
      <a:dk1>
        <a:sysClr val="windowText" lastClr="000000"/>
      </a:dk1>
      <a:lt1>
        <a:srgbClr val="FFFFFF"/>
      </a:lt1>
      <a:dk2>
        <a:srgbClr val="6B3F23"/>
      </a:dk2>
      <a:lt2>
        <a:srgbClr val="8EB8C9"/>
      </a:lt2>
      <a:accent1>
        <a:srgbClr val="8EB8C9"/>
      </a:accent1>
      <a:accent2>
        <a:srgbClr val="D35E13"/>
      </a:accent2>
      <a:accent3>
        <a:srgbClr val="6B3F23"/>
      </a:accent3>
      <a:accent4>
        <a:srgbClr val="B6BD00"/>
      </a:accent4>
      <a:accent5>
        <a:srgbClr val="AEAEAE"/>
      </a:accent5>
      <a:accent6>
        <a:srgbClr val="D1E2E9"/>
      </a:accent6>
      <a:hlink>
        <a:srgbClr val="D35E13"/>
      </a:hlink>
      <a:folHlink>
        <a:srgbClr val="8EB8C9"/>
      </a:folHlink>
    </a:clrScheme>
    <a:fontScheme name="MHMR Professional Template">
      <a:majorFont>
        <a:latin typeface="Century Gothic"/>
        <a:ea typeface=""/>
        <a:cs typeface=""/>
      </a:majorFont>
      <a:minorFont>
        <a:latin typeface="Arial Narrow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MHMR Professsional Theme</Template>
  <TotalTime>516</TotalTime>
  <Words>522</Words>
  <Application>Microsoft Office PowerPoint</Application>
  <PresentationFormat>On-screen Show (4:3)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Century Gothic</vt:lpstr>
      <vt:lpstr>Courier New</vt:lpstr>
      <vt:lpstr>Wingdings</vt:lpstr>
      <vt:lpstr>Wingdings 2</vt:lpstr>
      <vt:lpstr>MHMR Professsional Theme</vt:lpstr>
      <vt:lpstr>Certified Community Behavioral Health Clinic</vt:lpstr>
      <vt:lpstr>History of CCBHC</vt:lpstr>
      <vt:lpstr>CCBHC Program Requirements</vt:lpstr>
      <vt:lpstr>PR1: Staffing</vt:lpstr>
      <vt:lpstr>PR2: Availability &amp; Accessibility of Services</vt:lpstr>
      <vt:lpstr>PR3: Care Coordination</vt:lpstr>
      <vt:lpstr>PR4: Scope of Services</vt:lpstr>
      <vt:lpstr>PR5: Quality &amp; Other Reporting</vt:lpstr>
      <vt:lpstr>PR5: Quality &amp; Other Reporting</vt:lpstr>
      <vt:lpstr>PR5: Quality &amp; Other Reporting</vt:lpstr>
      <vt:lpstr>PR6: Organizational Authority, Governance &amp; Accreditation</vt:lpstr>
      <vt:lpstr>Resources</vt:lpstr>
    </vt:vector>
  </TitlesOfParts>
  <Company>MHMRTC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W. Navarro</dc:creator>
  <cp:lastModifiedBy>Margaret Roche</cp:lastModifiedBy>
  <cp:revision>67</cp:revision>
  <dcterms:created xsi:type="dcterms:W3CDTF">2014-01-30T21:28:18Z</dcterms:created>
  <dcterms:modified xsi:type="dcterms:W3CDTF">2019-01-03T22:18:14Z</dcterms:modified>
</cp:coreProperties>
</file>